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8A"/>
    <a:srgbClr val="00006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8910" autoAdjust="0"/>
  </p:normalViewPr>
  <p:slideViewPr>
    <p:cSldViewPr snapToGrid="0" snapToObjects="1">
      <p:cViewPr varScale="1">
        <p:scale>
          <a:sx n="144" d="100"/>
          <a:sy n="144" d="100"/>
        </p:scale>
        <p:origin x="-155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40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5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31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62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1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46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90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54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5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79A6-7DD8-1548-9C35-A189814D0D17}" type="datetimeFigureOut">
              <a:t>01.06.15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0C0E-1795-0D4C-A527-76C883272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6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4356847" y="-69156"/>
            <a:ext cx="4817889" cy="6930998"/>
          </a:xfrm>
          <a:custGeom>
            <a:avLst/>
            <a:gdLst>
              <a:gd name="connsiteX0" fmla="*/ 1667435 w 4817889"/>
              <a:gd name="connsiteY0" fmla="*/ 23052 h 6877210"/>
              <a:gd name="connsiteX1" fmla="*/ 0 w 4817889"/>
              <a:gd name="connsiteY1" fmla="*/ 6877210 h 6877210"/>
              <a:gd name="connsiteX2" fmla="*/ 4817889 w 4817889"/>
              <a:gd name="connsiteY2" fmla="*/ 6869526 h 6877210"/>
              <a:gd name="connsiteX3" fmla="*/ 4787153 w 4817889"/>
              <a:gd name="connsiteY3" fmla="*/ 0 h 687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889" h="6877210">
                <a:moveTo>
                  <a:pt x="1667435" y="23052"/>
                </a:moveTo>
                <a:lnTo>
                  <a:pt x="0" y="6877210"/>
                </a:lnTo>
                <a:lnTo>
                  <a:pt x="4817889" y="6869526"/>
                </a:lnTo>
                <a:lnTo>
                  <a:pt x="4787153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978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Bild 2" descr="Design cell (MUT) 06'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3" y="3996251"/>
            <a:ext cx="2925754" cy="2194315"/>
          </a:xfrm>
          <a:prstGeom prst="rect">
            <a:avLst/>
          </a:prstGeom>
        </p:spPr>
      </p:pic>
      <p:pic>
        <p:nvPicPr>
          <p:cNvPr id="4" name="Bild 3" descr="Chlamyzelle 07'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78" y="1491736"/>
            <a:ext cx="2777317" cy="1709607"/>
          </a:xfrm>
          <a:prstGeom prst="rect">
            <a:avLst/>
          </a:prstGeom>
        </p:spPr>
      </p:pic>
      <p:pic>
        <p:nvPicPr>
          <p:cNvPr id="20" name="Bild 19" descr="Synechocystis 07'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1" y="2079319"/>
            <a:ext cx="1591738" cy="159173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7586" y="1408156"/>
            <a:ext cx="15916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3366FF"/>
                </a:solidFill>
                <a:latin typeface="Arial"/>
                <a:cs typeface="Arial"/>
              </a:rPr>
              <a:t>Cyanobakterium</a:t>
            </a:r>
            <a:r>
              <a:rPr lang="de-DE" sz="1400" dirty="0">
                <a:solidFill>
                  <a:srgbClr val="3366FF"/>
                </a:solidFill>
                <a:latin typeface="Arial"/>
                <a:cs typeface="Arial"/>
              </a:rPr>
              <a:t> :</a:t>
            </a:r>
          </a:p>
          <a:p>
            <a:pPr algn="ctr"/>
            <a:r>
              <a:rPr lang="de-DE" sz="1400" i="1" dirty="0" err="1">
                <a:latin typeface="Arial"/>
                <a:cs typeface="Arial"/>
              </a:rPr>
              <a:t>Synechocystis</a:t>
            </a:r>
            <a:r>
              <a:rPr lang="de-DE" sz="1400" i="1" dirty="0">
                <a:latin typeface="Arial"/>
                <a:cs typeface="Arial"/>
              </a:rPr>
              <a:t/>
            </a:r>
            <a:br>
              <a:rPr lang="de-DE" sz="1400" i="1" dirty="0">
                <a:latin typeface="Arial"/>
                <a:cs typeface="Arial"/>
              </a:rPr>
            </a:br>
            <a:r>
              <a:rPr lang="de-DE" sz="1400" dirty="0">
                <a:latin typeface="Arial"/>
                <a:cs typeface="Arial"/>
              </a:rPr>
              <a:t>PCC 6803</a:t>
            </a:r>
            <a:endParaRPr lang="de-DE" sz="1400" i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52887" y="1231244"/>
            <a:ext cx="1575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008000"/>
                </a:solidFill>
                <a:latin typeface="Arial"/>
                <a:cs typeface="Arial"/>
              </a:rPr>
              <a:t>Mikroalge :</a:t>
            </a:r>
          </a:p>
          <a:p>
            <a:pPr algn="ctr"/>
            <a:r>
              <a:rPr lang="de-DE" sz="1400" i="1" dirty="0" err="1">
                <a:latin typeface="Arial"/>
                <a:cs typeface="Arial"/>
              </a:rPr>
              <a:t>Chlamydomonas</a:t>
            </a:r>
            <a:r>
              <a:rPr lang="de-DE" sz="1400" i="1" dirty="0">
                <a:latin typeface="Arial"/>
                <a:cs typeface="Arial"/>
              </a:rPr>
              <a:t/>
            </a:r>
            <a:br>
              <a:rPr lang="de-DE" sz="1400" i="1" dirty="0">
                <a:latin typeface="Arial"/>
                <a:cs typeface="Arial"/>
              </a:rPr>
            </a:br>
            <a:r>
              <a:rPr lang="de-DE" sz="1400" i="1" dirty="0" err="1">
                <a:latin typeface="Arial"/>
                <a:cs typeface="Arial"/>
              </a:rPr>
              <a:t>reinhardtii</a:t>
            </a:r>
            <a:endParaRPr lang="de-DE" sz="1400" i="1" dirty="0">
              <a:latin typeface="Arial"/>
              <a:cs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44771" y="6285564"/>
            <a:ext cx="15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"Designzelle"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332101" y="3671057"/>
            <a:ext cx="171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(Hydrogenase)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4753" y="3665664"/>
            <a:ext cx="132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("Chassis")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60572" y="135776"/>
            <a:ext cx="500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Konstruktion einer </a:t>
            </a:r>
            <a:r>
              <a:rPr lang="de-DE" sz="1600" dirty="0" err="1">
                <a:solidFill>
                  <a:srgbClr val="04078A"/>
                </a:solidFill>
                <a:latin typeface="Arial"/>
                <a:cs typeface="Arial"/>
              </a:rPr>
              <a:t>cyanobakteriellen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 Designzelle</a:t>
            </a:r>
          </a:p>
          <a:p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zur Erzeugung von H</a:t>
            </a:r>
            <a:r>
              <a:rPr lang="de-DE" sz="1600" baseline="-25000" dirty="0">
                <a:solidFill>
                  <a:srgbClr val="04078A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 aus H</a:t>
            </a:r>
            <a:r>
              <a:rPr lang="de-DE" sz="1600" baseline="-25000" dirty="0">
                <a:solidFill>
                  <a:srgbClr val="04078A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O mittels </a:t>
            </a:r>
            <a:r>
              <a:rPr lang="de-DE" sz="1600" dirty="0" smtClean="0">
                <a:solidFill>
                  <a:srgbClr val="04078A"/>
                </a:solidFill>
                <a:latin typeface="Arial"/>
                <a:cs typeface="Arial"/>
              </a:rPr>
              <a:t>Solarenergie:</a:t>
            </a:r>
            <a:endParaRPr lang="de-DE" sz="1600" dirty="0">
              <a:solidFill>
                <a:srgbClr val="04078A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H</a:t>
            </a:r>
            <a:r>
              <a:rPr lang="de-DE" sz="1600" baseline="-25000" dirty="0">
                <a:solidFill>
                  <a:srgbClr val="04078A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 als CO</a:t>
            </a:r>
            <a:r>
              <a:rPr lang="de-DE" sz="1600" baseline="-25000" dirty="0">
                <a:solidFill>
                  <a:srgbClr val="04078A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-neutraler Biotreibstoff 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096450" y="135776"/>
            <a:ext cx="2879190" cy="1023357"/>
          </a:xfrm>
          <a:prstGeom prst="rect">
            <a:avLst/>
          </a:prstGeom>
          <a:solidFill>
            <a:srgbClr val="04078A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Lehrstuhl für</a:t>
            </a:r>
            <a:br>
              <a:rPr lang="de-DE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Biochemie der </a:t>
            </a:r>
            <a:r>
              <a:rPr lang="de-DE" b="1" dirty="0" smtClean="0">
                <a:solidFill>
                  <a:schemeClr val="bg1"/>
                </a:solidFill>
                <a:latin typeface="Arial"/>
                <a:cs typeface="Arial"/>
              </a:rPr>
              <a:t>Pflanzen</a:t>
            </a:r>
          </a:p>
          <a:p>
            <a:pPr algn="r"/>
            <a:endParaRPr lang="de-DE" sz="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de-DE" sz="1700" dirty="0" smtClean="0">
                <a:solidFill>
                  <a:schemeClr val="bg1"/>
                </a:solidFill>
                <a:latin typeface="Arial"/>
                <a:cs typeface="Arial"/>
              </a:rPr>
              <a:t>(Prof. Dr</a:t>
            </a:r>
            <a:r>
              <a:rPr lang="de-DE" sz="1700" dirty="0">
                <a:solidFill>
                  <a:schemeClr val="bg1"/>
                </a:solidFill>
                <a:latin typeface="Arial"/>
                <a:cs typeface="Arial"/>
              </a:rPr>
              <a:t>. Matthias Rögner)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17891" y="5605447"/>
            <a:ext cx="366799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"Biobatterie" mit isolierten Einzel-</a:t>
            </a:r>
            <a:b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</a:br>
            <a:r>
              <a:rPr lang="de-DE" sz="1600" dirty="0" err="1">
                <a:solidFill>
                  <a:srgbClr val="04078A"/>
                </a:solidFill>
                <a:latin typeface="Arial"/>
                <a:cs typeface="Arial"/>
              </a:rPr>
              <a:t>bausteinen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 als Modellsystem für</a:t>
            </a:r>
          </a:p>
          <a:p>
            <a:pPr algn="r"/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Photosynthese-basierte H</a:t>
            </a:r>
            <a:r>
              <a:rPr lang="de-DE" sz="1600" baseline="-25000" dirty="0">
                <a:solidFill>
                  <a:srgbClr val="04078A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4078A"/>
                </a:solidFill>
                <a:latin typeface="Arial"/>
                <a:cs typeface="Arial"/>
              </a:rPr>
              <a:t>-Produktion</a:t>
            </a:r>
          </a:p>
        </p:txBody>
      </p:sp>
      <p:grpSp>
        <p:nvGrpSpPr>
          <p:cNvPr id="30" name="Gruppierung 29"/>
          <p:cNvGrpSpPr/>
          <p:nvPr/>
        </p:nvGrpSpPr>
        <p:grpSpPr>
          <a:xfrm>
            <a:off x="5499420" y="1985573"/>
            <a:ext cx="3520649" cy="2541881"/>
            <a:chOff x="590728" y="1322556"/>
            <a:chExt cx="2448272" cy="1486172"/>
          </a:xfrm>
        </p:grpSpPr>
        <p:pic>
          <p:nvPicPr>
            <p:cNvPr id="31" name="Bild 30" descr="Electronen transfer H2ase 06'10 Kopi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728" y="1560955"/>
              <a:ext cx="2448272" cy="1247773"/>
            </a:xfrm>
            <a:prstGeom prst="rect">
              <a:avLst/>
            </a:prstGeom>
          </p:spPr>
        </p:pic>
        <p:cxnSp>
          <p:nvCxnSpPr>
            <p:cNvPr id="32" name="Gerade Verbindung mit Pfeil 31"/>
            <p:cNvCxnSpPr/>
            <p:nvPr/>
          </p:nvCxnSpPr>
          <p:spPr bwMode="auto">
            <a:xfrm rot="5400000" flipH="1" flipV="1">
              <a:off x="986296" y="1647383"/>
              <a:ext cx="249824" cy="104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Gerade Verbindung mit Pfeil 32"/>
            <p:cNvCxnSpPr/>
            <p:nvPr/>
          </p:nvCxnSpPr>
          <p:spPr bwMode="auto">
            <a:xfrm rot="5400000" flipH="1" flipV="1">
              <a:off x="2434752" y="1646862"/>
              <a:ext cx="249824" cy="104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34" name="Textfeld 33"/>
            <p:cNvSpPr txBox="1"/>
            <p:nvPr/>
          </p:nvSpPr>
          <p:spPr>
            <a:xfrm>
              <a:off x="971600" y="1322556"/>
              <a:ext cx="288939" cy="215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O</a:t>
              </a:r>
              <a:r>
                <a:rPr lang="de-DE" b="1" baseline="-25000" dirty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434889" y="1322556"/>
              <a:ext cx="283366" cy="215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H</a:t>
              </a:r>
              <a:r>
                <a:rPr lang="de-DE" b="1" baseline="-25000" dirty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5606353" y="4863605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Arial"/>
                <a:cs typeface="Arial"/>
              </a:rPr>
              <a:t>Leitendes</a:t>
            </a:r>
            <a:br>
              <a:rPr lang="de-DE" sz="1200">
                <a:latin typeface="Arial"/>
                <a:cs typeface="Arial"/>
              </a:rPr>
            </a:br>
            <a:r>
              <a:rPr lang="de-DE" sz="1200">
                <a:latin typeface="Arial"/>
                <a:cs typeface="Arial"/>
              </a:rPr>
              <a:t>Osmium-Polymer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259746" y="4862069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Arial"/>
                <a:cs typeface="Arial"/>
              </a:rPr>
              <a:t>Goldelektrode zur</a:t>
            </a:r>
            <a:br>
              <a:rPr lang="de-DE" sz="1200">
                <a:latin typeface="Arial"/>
                <a:cs typeface="Arial"/>
              </a:rPr>
            </a:br>
            <a:r>
              <a:rPr lang="de-DE" sz="1200">
                <a:latin typeface="Arial"/>
                <a:cs typeface="Arial"/>
              </a:rPr>
              <a:t>Proteinimmobilisierung</a:t>
            </a:r>
          </a:p>
        </p:txBody>
      </p:sp>
      <p:cxnSp>
        <p:nvCxnSpPr>
          <p:cNvPr id="29" name="Gerade Verbindung 28"/>
          <p:cNvCxnSpPr/>
          <p:nvPr/>
        </p:nvCxnSpPr>
        <p:spPr>
          <a:xfrm flipH="1">
            <a:off x="6106693" y="3890676"/>
            <a:ext cx="607374" cy="97292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7306733" y="4279900"/>
            <a:ext cx="493410" cy="58370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Bild 42" descr="H2ase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59" y="3098995"/>
            <a:ext cx="956115" cy="578749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H="1">
            <a:off x="3027665" y="3678741"/>
            <a:ext cx="146356" cy="3666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3362790" y="2663480"/>
            <a:ext cx="166502" cy="4739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1375994" y="3532252"/>
            <a:ext cx="394435" cy="5489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97586" y="6470230"/>
            <a:ext cx="123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>
                <a:solidFill>
                  <a:srgbClr val="04078A"/>
                </a:solidFill>
                <a:latin typeface="Arial"/>
                <a:cs typeface="Arial"/>
              </a:rPr>
              <a:t>(Koop. AG Happe)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786946" y="6470230"/>
            <a:ext cx="2258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>
                <a:solidFill>
                  <a:srgbClr val="04078A"/>
                </a:solidFill>
                <a:latin typeface="Arial"/>
                <a:cs typeface="Arial"/>
              </a:rPr>
              <a:t>(Koop. W. Schuhmann / N. Plumer</a:t>
            </a:r>
            <a:r>
              <a:rPr lang="de-DE" sz="1000">
                <a:solidFill>
                  <a:srgbClr val="04078A"/>
                </a:solidFill>
                <a:latin typeface="Arial"/>
                <a:cs typeface="Arial"/>
              </a:rPr>
              <a:t>é</a:t>
            </a:r>
            <a:r>
              <a:rPr lang="de-DE" sz="1000">
                <a:solidFill>
                  <a:srgbClr val="04078A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751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4356847" y="-69156"/>
            <a:ext cx="4817889" cy="6930998"/>
          </a:xfrm>
          <a:custGeom>
            <a:avLst/>
            <a:gdLst>
              <a:gd name="connsiteX0" fmla="*/ 1667435 w 4817889"/>
              <a:gd name="connsiteY0" fmla="*/ 23052 h 6877210"/>
              <a:gd name="connsiteX1" fmla="*/ 0 w 4817889"/>
              <a:gd name="connsiteY1" fmla="*/ 6877210 h 6877210"/>
              <a:gd name="connsiteX2" fmla="*/ 4817889 w 4817889"/>
              <a:gd name="connsiteY2" fmla="*/ 6869526 h 6877210"/>
              <a:gd name="connsiteX3" fmla="*/ 4787153 w 4817889"/>
              <a:gd name="connsiteY3" fmla="*/ 0 h 687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889" h="6877210">
                <a:moveTo>
                  <a:pt x="1667435" y="23052"/>
                </a:moveTo>
                <a:lnTo>
                  <a:pt x="0" y="6877210"/>
                </a:lnTo>
                <a:lnTo>
                  <a:pt x="4817889" y="6869526"/>
                </a:lnTo>
                <a:lnTo>
                  <a:pt x="4787153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Bild 2" descr="Design cell (MUT) 06'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3" y="3996251"/>
            <a:ext cx="2925754" cy="2194315"/>
          </a:xfrm>
          <a:prstGeom prst="rect">
            <a:avLst/>
          </a:prstGeom>
        </p:spPr>
      </p:pic>
      <p:pic>
        <p:nvPicPr>
          <p:cNvPr id="4" name="Bild 3" descr="Chlamyzelle 07'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26" y="1491736"/>
            <a:ext cx="2777317" cy="1709607"/>
          </a:xfrm>
          <a:prstGeom prst="rect">
            <a:avLst/>
          </a:prstGeom>
        </p:spPr>
      </p:pic>
      <p:pic>
        <p:nvPicPr>
          <p:cNvPr id="20" name="Bild 19" descr="Synechocystis 07'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1" y="2079319"/>
            <a:ext cx="1591738" cy="159173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7586" y="1408156"/>
            <a:ext cx="15916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3366FF"/>
                </a:solidFill>
                <a:latin typeface="Arial"/>
                <a:cs typeface="Arial"/>
              </a:rPr>
              <a:t>Cyanobakterium</a:t>
            </a:r>
            <a:r>
              <a:rPr lang="de-DE" sz="1400" dirty="0">
                <a:solidFill>
                  <a:srgbClr val="3366FF"/>
                </a:solidFill>
                <a:latin typeface="Arial"/>
                <a:cs typeface="Arial"/>
              </a:rPr>
              <a:t> :</a:t>
            </a:r>
          </a:p>
          <a:p>
            <a:pPr algn="ctr"/>
            <a:r>
              <a:rPr lang="de-DE" sz="1400" i="1" dirty="0" err="1">
                <a:latin typeface="Arial"/>
                <a:cs typeface="Arial"/>
              </a:rPr>
              <a:t>Synechocystis</a:t>
            </a:r>
            <a:r>
              <a:rPr lang="de-DE" sz="1400" i="1" dirty="0">
                <a:latin typeface="Arial"/>
                <a:cs typeface="Arial"/>
              </a:rPr>
              <a:t/>
            </a:r>
            <a:br>
              <a:rPr lang="de-DE" sz="1400" i="1" dirty="0">
                <a:latin typeface="Arial"/>
                <a:cs typeface="Arial"/>
              </a:rPr>
            </a:br>
            <a:r>
              <a:rPr lang="de-DE" sz="1400" dirty="0">
                <a:latin typeface="Arial"/>
                <a:cs typeface="Arial"/>
              </a:rPr>
              <a:t>PCC 6803</a:t>
            </a:r>
            <a:endParaRPr lang="de-DE" sz="1400" i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68255" y="1231244"/>
            <a:ext cx="1575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008000"/>
                </a:solidFill>
                <a:latin typeface="Arial"/>
                <a:cs typeface="Arial"/>
              </a:rPr>
              <a:t>Mikroalge :</a:t>
            </a:r>
          </a:p>
          <a:p>
            <a:pPr algn="ctr"/>
            <a:r>
              <a:rPr lang="de-DE" sz="1400" i="1" dirty="0" err="1">
                <a:latin typeface="Arial"/>
                <a:cs typeface="Arial"/>
              </a:rPr>
              <a:t>Chlamydomonas</a:t>
            </a:r>
            <a:r>
              <a:rPr lang="de-DE" sz="1400" i="1" dirty="0">
                <a:latin typeface="Arial"/>
                <a:cs typeface="Arial"/>
              </a:rPr>
              <a:t/>
            </a:r>
            <a:br>
              <a:rPr lang="de-DE" sz="1400" i="1" dirty="0">
                <a:latin typeface="Arial"/>
                <a:cs typeface="Arial"/>
              </a:rPr>
            </a:br>
            <a:r>
              <a:rPr lang="de-DE" sz="1400" i="1" dirty="0" err="1">
                <a:latin typeface="Arial"/>
                <a:cs typeface="Arial"/>
              </a:rPr>
              <a:t>reinhardtii</a:t>
            </a:r>
            <a:endParaRPr lang="de-DE" sz="1400" i="1" dirty="0">
              <a:latin typeface="Arial"/>
              <a:cs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44771" y="6323664"/>
            <a:ext cx="15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"Designzelle"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438497" y="3721921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("Motor")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9694" y="3601395"/>
            <a:ext cx="132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/>
                <a:cs typeface="Arial"/>
              </a:rPr>
              <a:t>("Chassis")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60572" y="135776"/>
            <a:ext cx="500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Konstruktion einer </a:t>
            </a:r>
            <a:r>
              <a:rPr lang="de-DE" sz="1600" dirty="0" err="1">
                <a:solidFill>
                  <a:srgbClr val="000060"/>
                </a:solidFill>
                <a:latin typeface="Arial"/>
                <a:cs typeface="Arial"/>
              </a:rPr>
              <a:t>cyanobakteriellen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 Designzelle</a:t>
            </a:r>
          </a:p>
          <a:p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zur Erzeugung von H</a:t>
            </a:r>
            <a:r>
              <a:rPr lang="de-DE" sz="1600" baseline="-25000" dirty="0">
                <a:solidFill>
                  <a:srgbClr val="0000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 aus H</a:t>
            </a:r>
            <a:r>
              <a:rPr lang="de-DE" sz="1600" baseline="-25000" dirty="0">
                <a:solidFill>
                  <a:srgbClr val="0000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O mittels </a:t>
            </a:r>
            <a:r>
              <a:rPr lang="de-DE" sz="1600" dirty="0" smtClean="0">
                <a:solidFill>
                  <a:srgbClr val="000060"/>
                </a:solidFill>
                <a:latin typeface="Arial"/>
                <a:cs typeface="Arial"/>
              </a:rPr>
              <a:t>Solarenergie:</a:t>
            </a:r>
            <a:endParaRPr lang="de-DE" sz="1600" dirty="0">
              <a:solidFill>
                <a:srgbClr val="0000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H</a:t>
            </a:r>
            <a:r>
              <a:rPr lang="de-DE" sz="1600" baseline="-25000" dirty="0">
                <a:solidFill>
                  <a:srgbClr val="0000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 als CO</a:t>
            </a:r>
            <a:r>
              <a:rPr lang="de-DE" sz="1600" baseline="-25000" dirty="0">
                <a:solidFill>
                  <a:srgbClr val="0000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-neutraler Biotreibstoff 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096450" y="135776"/>
            <a:ext cx="2879190" cy="102335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Arial"/>
                <a:cs typeface="Arial"/>
              </a:rPr>
              <a:t>Lehrstuhl für</a:t>
            </a:r>
            <a:br>
              <a:rPr lang="de-DE" b="1" dirty="0">
                <a:latin typeface="Arial"/>
                <a:cs typeface="Arial"/>
              </a:rPr>
            </a:br>
            <a:r>
              <a:rPr lang="de-DE" b="1" dirty="0">
                <a:latin typeface="Arial"/>
                <a:cs typeface="Arial"/>
              </a:rPr>
              <a:t>Biochemie der </a:t>
            </a:r>
            <a:r>
              <a:rPr lang="de-DE" b="1" dirty="0" smtClean="0">
                <a:latin typeface="Arial"/>
                <a:cs typeface="Arial"/>
              </a:rPr>
              <a:t>Pflanzen</a:t>
            </a:r>
          </a:p>
          <a:p>
            <a:pPr algn="r"/>
            <a:endParaRPr lang="de-DE" sz="600" dirty="0" smtClean="0">
              <a:latin typeface="Arial"/>
              <a:cs typeface="Arial"/>
            </a:endParaRPr>
          </a:p>
          <a:p>
            <a:pPr algn="r"/>
            <a:r>
              <a:rPr lang="de-DE" sz="1700" dirty="0" smtClean="0">
                <a:latin typeface="Arial"/>
                <a:cs typeface="Arial"/>
              </a:rPr>
              <a:t>(Prof. Dr</a:t>
            </a:r>
            <a:r>
              <a:rPr lang="de-DE" sz="1700" dirty="0">
                <a:latin typeface="Arial"/>
                <a:cs typeface="Arial"/>
              </a:rPr>
              <a:t>. Matthias Rögner)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17891" y="5775138"/>
            <a:ext cx="366799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"Biobatterie" mit isolierten Einzel-</a:t>
            </a:r>
            <a:b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</a:br>
            <a:r>
              <a:rPr lang="de-DE" sz="1600" dirty="0" err="1">
                <a:solidFill>
                  <a:srgbClr val="000060"/>
                </a:solidFill>
                <a:latin typeface="Arial"/>
                <a:cs typeface="Arial"/>
              </a:rPr>
              <a:t>bausteinen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 als Modellsystem für</a:t>
            </a:r>
          </a:p>
          <a:p>
            <a:pPr algn="r"/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Photosynthese-basierte H</a:t>
            </a:r>
            <a:r>
              <a:rPr lang="de-DE" sz="1600" baseline="-25000" dirty="0">
                <a:solidFill>
                  <a:srgbClr val="000060"/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rgbClr val="000060"/>
                </a:solidFill>
                <a:latin typeface="Arial"/>
                <a:cs typeface="Arial"/>
              </a:rPr>
              <a:t>-Produktion</a:t>
            </a:r>
          </a:p>
        </p:txBody>
      </p:sp>
      <p:grpSp>
        <p:nvGrpSpPr>
          <p:cNvPr id="30" name="Gruppierung 29"/>
          <p:cNvGrpSpPr/>
          <p:nvPr/>
        </p:nvGrpSpPr>
        <p:grpSpPr>
          <a:xfrm>
            <a:off x="5499420" y="2176073"/>
            <a:ext cx="3520649" cy="2541881"/>
            <a:chOff x="590728" y="1322556"/>
            <a:chExt cx="2448272" cy="1486172"/>
          </a:xfrm>
        </p:grpSpPr>
        <p:pic>
          <p:nvPicPr>
            <p:cNvPr id="31" name="Bild 30" descr="Electronen transfer H2ase 06'10 Kopi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728" y="1560955"/>
              <a:ext cx="2448272" cy="1247773"/>
            </a:xfrm>
            <a:prstGeom prst="rect">
              <a:avLst/>
            </a:prstGeom>
          </p:spPr>
        </p:pic>
        <p:cxnSp>
          <p:nvCxnSpPr>
            <p:cNvPr id="32" name="Gerade Verbindung mit Pfeil 31"/>
            <p:cNvCxnSpPr/>
            <p:nvPr/>
          </p:nvCxnSpPr>
          <p:spPr bwMode="auto">
            <a:xfrm rot="5400000" flipH="1" flipV="1">
              <a:off x="986296" y="1647383"/>
              <a:ext cx="249824" cy="104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Gerade Verbindung mit Pfeil 32"/>
            <p:cNvCxnSpPr/>
            <p:nvPr/>
          </p:nvCxnSpPr>
          <p:spPr bwMode="auto">
            <a:xfrm rot="5400000" flipH="1" flipV="1">
              <a:off x="2434752" y="1646862"/>
              <a:ext cx="249824" cy="104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34" name="Textfeld 33"/>
            <p:cNvSpPr txBox="1"/>
            <p:nvPr/>
          </p:nvSpPr>
          <p:spPr>
            <a:xfrm>
              <a:off x="971600" y="1322556"/>
              <a:ext cx="288939" cy="215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O</a:t>
              </a:r>
              <a:r>
                <a:rPr lang="de-DE" b="1" baseline="-25000" dirty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434889" y="1322556"/>
              <a:ext cx="283366" cy="215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H</a:t>
              </a:r>
              <a:r>
                <a:rPr lang="de-DE" b="1" baseline="-25000" dirty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5606353" y="5054105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Arial"/>
                <a:cs typeface="Arial"/>
              </a:rPr>
              <a:t>Leitendes</a:t>
            </a:r>
            <a:br>
              <a:rPr lang="de-DE" sz="1200">
                <a:latin typeface="Arial"/>
                <a:cs typeface="Arial"/>
              </a:rPr>
            </a:br>
            <a:r>
              <a:rPr lang="de-DE" sz="1200">
                <a:latin typeface="Arial"/>
                <a:cs typeface="Arial"/>
              </a:rPr>
              <a:t>Osmium-Polymer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259746" y="5052569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Arial"/>
                <a:cs typeface="Arial"/>
              </a:rPr>
              <a:t>Goldelektrode zur</a:t>
            </a:r>
            <a:br>
              <a:rPr lang="de-DE" sz="1200">
                <a:latin typeface="Arial"/>
                <a:cs typeface="Arial"/>
              </a:rPr>
            </a:br>
            <a:r>
              <a:rPr lang="de-DE" sz="1200">
                <a:latin typeface="Arial"/>
                <a:cs typeface="Arial"/>
              </a:rPr>
              <a:t>Proteinimmobilisierung</a:t>
            </a:r>
          </a:p>
        </p:txBody>
      </p:sp>
      <p:cxnSp>
        <p:nvCxnSpPr>
          <p:cNvPr id="29" name="Gerade Verbindung 28"/>
          <p:cNvCxnSpPr/>
          <p:nvPr/>
        </p:nvCxnSpPr>
        <p:spPr>
          <a:xfrm flipH="1">
            <a:off x="6106692" y="4476861"/>
            <a:ext cx="502521" cy="57724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7338919" y="4629261"/>
            <a:ext cx="461224" cy="42484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Bild 42" descr="H2ase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75" y="3098995"/>
            <a:ext cx="956115" cy="578749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H="1">
            <a:off x="3004613" y="3671057"/>
            <a:ext cx="146356" cy="3666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3362790" y="2663480"/>
            <a:ext cx="166502" cy="4739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1375994" y="3532252"/>
            <a:ext cx="394435" cy="5489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915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Macintosh PowerPoint</Application>
  <PresentationFormat>Bildschirmpräsentation (4:3)</PresentationFormat>
  <Paragraphs>40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Rögner</dc:creator>
  <cp:lastModifiedBy>Matthias Rögner</cp:lastModifiedBy>
  <cp:revision>12</cp:revision>
  <dcterms:created xsi:type="dcterms:W3CDTF">2015-05-31T20:24:43Z</dcterms:created>
  <dcterms:modified xsi:type="dcterms:W3CDTF">2015-06-01T15:43:33Z</dcterms:modified>
</cp:coreProperties>
</file>